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8"/>
  </p:notesMasterIdLst>
  <p:handoutMasterIdLst>
    <p:handoutMasterId r:id="rId9"/>
  </p:handoutMasterIdLst>
  <p:sldIdLst>
    <p:sldId id="256" r:id="rId2"/>
    <p:sldId id="351" r:id="rId3"/>
    <p:sldId id="339" r:id="rId4"/>
    <p:sldId id="352" r:id="rId5"/>
    <p:sldId id="353" r:id="rId6"/>
    <p:sldId id="354" r:id="rId7"/>
  </p:sldIdLst>
  <p:sldSz cx="9144000" cy="6858000" type="screen4x3"/>
  <p:notesSz cx="6797675" cy="987425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F6DFF"/>
    <a:srgbClr val="FF0000"/>
    <a:srgbClr val="FFFF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52" d="100"/>
          <a:sy n="152" d="100"/>
        </p:scale>
        <p:origin x="10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22" y="-90"/>
      </p:cViewPr>
      <p:guideLst>
        <p:guide orient="horz" pos="3111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E3E947C-7C0D-4106-8CA0-7FC33DD15551}" type="datetimeFigureOut">
              <a:rPr lang="de-AT"/>
              <a:pPr>
                <a:defRPr/>
              </a:pPr>
              <a:t>06.12.2020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A9466D-B02B-4DC2-A38D-16928108E2A4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4015569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Textmasterformate durch Klicken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ED616D-E793-45E5-9F9D-9B2F8EC2BF33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27445667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CF05DAC-0892-4595-B25A-1F67A8692E9A}" type="slidenum">
              <a:rPr lang="de-AT" altLang="de-DE"/>
              <a:pPr eaLnBrk="1" hangingPunct="1">
                <a:spcBef>
                  <a:spcPct val="0"/>
                </a:spcBef>
              </a:pPr>
              <a:t>1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854044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de-AT"/>
          </a:p>
        </p:txBody>
      </p:sp>
      <p:pic>
        <p:nvPicPr>
          <p:cNvPr id="5" name="Picture 8" descr="Niederösterrei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188913"/>
            <a:ext cx="1490663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110178850" y="113177638"/>
            <a:ext cx="10726738" cy="620712"/>
            <a:chOff x="110178150" y="113207775"/>
            <a:chExt cx="10728000" cy="619837"/>
          </a:xfrm>
        </p:grpSpPr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110178150" y="113207775"/>
              <a:ext cx="10728000" cy="32339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 smtClean="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110178150" y="113531168"/>
              <a:ext cx="10728000" cy="29644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 smtClean="0"/>
            </a:p>
          </p:txBody>
        </p:sp>
      </p:grpSp>
      <p:pic>
        <p:nvPicPr>
          <p:cNvPr id="9" name="Picture 12" descr="Niederösterrei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188913"/>
            <a:ext cx="1490663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110178850" y="113177638"/>
            <a:ext cx="10726738" cy="620712"/>
            <a:chOff x="110178150" y="113207775"/>
            <a:chExt cx="10728000" cy="619837"/>
          </a:xfrm>
        </p:grpSpPr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110178150" y="113207775"/>
              <a:ext cx="10728000" cy="32339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 smtClean="0"/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110178150" y="113531168"/>
              <a:ext cx="10728000" cy="29644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 smtClean="0"/>
            </a:p>
          </p:txBody>
        </p:sp>
      </p:grpSp>
      <p:pic>
        <p:nvPicPr>
          <p:cNvPr id="13" name="Picture 16" descr="Niederösterreich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188913"/>
            <a:ext cx="1490663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oup 17"/>
          <p:cNvGrpSpPr>
            <a:grpSpLocks/>
          </p:cNvGrpSpPr>
          <p:nvPr userDrawn="1"/>
        </p:nvGrpSpPr>
        <p:grpSpPr bwMode="auto">
          <a:xfrm>
            <a:off x="110178850" y="113177638"/>
            <a:ext cx="10726738" cy="620712"/>
            <a:chOff x="110178150" y="113207775"/>
            <a:chExt cx="10728000" cy="619837"/>
          </a:xfrm>
        </p:grpSpPr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0178150" y="113207775"/>
              <a:ext cx="10728000" cy="32339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 smtClean="0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10178150" y="113531168"/>
              <a:ext cx="10728000" cy="29644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 smtClean="0"/>
            </a:p>
          </p:txBody>
        </p:sp>
      </p:grpSp>
      <p:sp>
        <p:nvSpPr>
          <p:cNvPr id="144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AT"/>
              <a:t>Titelmasterformat durch Klicken bearbeiten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  <a:prstGeom prst="rect">
            <a:avLst/>
          </a:prstGeo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de-AT"/>
              <a:t>Formatvorlage des Untertitelmasters durch Klicken bearbeiten</a:t>
            </a:r>
          </a:p>
        </p:txBody>
      </p:sp>
      <p:sp>
        <p:nvSpPr>
          <p:cNvPr id="1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5B918EA-16B3-400E-A446-51E896E630A9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2331908483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66738" y="1752600"/>
            <a:ext cx="8001000" cy="4267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BE489-9ACB-4E57-A0F7-261FA5E6190E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549653183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E4D25-2554-457D-813E-D4A1CCCA843E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069612409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25107-D3FA-4EFA-971E-421D32173DBD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579255799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E1A86-54F0-4E48-A17C-002612109DEC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720609281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B0CDD-A99F-44EE-88EB-A0D4276234D6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4215791554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640E2-464F-400E-BEC6-619098F96336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920403134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B917EA-0429-4ADD-86F0-38A7704C6D83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404004153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0EB6D-A0EA-497E-9351-F8EC12F7EA17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221498414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7A720-F22C-4044-9995-D18489D756CC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437139611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F3DD2-F57B-409B-B82B-8F5CB4279287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459347515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43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53594419-255B-48EB-B77D-92B3E84FDD0D}" type="slidenum">
              <a:rPr lang="de-AT" altLang="de-DE"/>
              <a:pPr/>
              <a:t>‹Nr.›</a:t>
            </a:fld>
            <a:endParaRPr lang="de-AT" altLang="de-DE"/>
          </a:p>
        </p:txBody>
      </p:sp>
      <p:pic>
        <p:nvPicPr>
          <p:cNvPr id="1029" name="Picture 9" descr="Niederösterreich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188913"/>
            <a:ext cx="1490663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0" name="Group 10"/>
          <p:cNvGrpSpPr>
            <a:grpSpLocks/>
          </p:cNvGrpSpPr>
          <p:nvPr/>
        </p:nvGrpSpPr>
        <p:grpSpPr bwMode="auto">
          <a:xfrm>
            <a:off x="110178850" y="113177638"/>
            <a:ext cx="10726738" cy="620712"/>
            <a:chOff x="110178150" y="113207775"/>
            <a:chExt cx="10728000" cy="619837"/>
          </a:xfrm>
        </p:grpSpPr>
        <p:sp>
          <p:nvSpPr>
            <p:cNvPr id="1043" name="Rectangle 11"/>
            <p:cNvSpPr>
              <a:spLocks noChangeArrowheads="1"/>
            </p:cNvSpPr>
            <p:nvPr/>
          </p:nvSpPr>
          <p:spPr bwMode="auto">
            <a:xfrm>
              <a:off x="110178150" y="113207775"/>
              <a:ext cx="10728000" cy="32339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 smtClean="0"/>
            </a:p>
          </p:txBody>
        </p:sp>
        <p:sp>
          <p:nvSpPr>
            <p:cNvPr id="1044" name="Rectangle 12"/>
            <p:cNvSpPr>
              <a:spLocks noChangeArrowheads="1"/>
            </p:cNvSpPr>
            <p:nvPr/>
          </p:nvSpPr>
          <p:spPr bwMode="auto">
            <a:xfrm>
              <a:off x="110178150" y="113531168"/>
              <a:ext cx="10728000" cy="29644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 smtClean="0"/>
            </a:p>
          </p:txBody>
        </p:sp>
      </p:grpSp>
      <p:pic>
        <p:nvPicPr>
          <p:cNvPr id="1031" name="Picture 13" descr="Niederösterreich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188913"/>
            <a:ext cx="1490663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2" name="Group 14"/>
          <p:cNvGrpSpPr>
            <a:grpSpLocks/>
          </p:cNvGrpSpPr>
          <p:nvPr/>
        </p:nvGrpSpPr>
        <p:grpSpPr bwMode="auto">
          <a:xfrm>
            <a:off x="110178850" y="113177638"/>
            <a:ext cx="10726738" cy="620712"/>
            <a:chOff x="110178150" y="113207775"/>
            <a:chExt cx="10728000" cy="619837"/>
          </a:xfrm>
        </p:grpSpPr>
        <p:sp>
          <p:nvSpPr>
            <p:cNvPr id="1041" name="Rectangle 15"/>
            <p:cNvSpPr>
              <a:spLocks noChangeArrowheads="1"/>
            </p:cNvSpPr>
            <p:nvPr/>
          </p:nvSpPr>
          <p:spPr bwMode="auto">
            <a:xfrm>
              <a:off x="110178150" y="113207775"/>
              <a:ext cx="10728000" cy="32339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 smtClean="0"/>
            </a:p>
          </p:txBody>
        </p:sp>
        <p:sp>
          <p:nvSpPr>
            <p:cNvPr id="1042" name="Rectangle 16"/>
            <p:cNvSpPr>
              <a:spLocks noChangeArrowheads="1"/>
            </p:cNvSpPr>
            <p:nvPr/>
          </p:nvSpPr>
          <p:spPr bwMode="auto">
            <a:xfrm>
              <a:off x="110178150" y="113531168"/>
              <a:ext cx="10728000" cy="29644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 smtClean="0"/>
            </a:p>
          </p:txBody>
        </p:sp>
      </p:grpSp>
      <p:pic>
        <p:nvPicPr>
          <p:cNvPr id="1033" name="Picture 17" descr="Niederösterreich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188913"/>
            <a:ext cx="1490663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4" name="Group 18"/>
          <p:cNvGrpSpPr>
            <a:grpSpLocks/>
          </p:cNvGrpSpPr>
          <p:nvPr userDrawn="1"/>
        </p:nvGrpSpPr>
        <p:grpSpPr bwMode="auto">
          <a:xfrm>
            <a:off x="110178850" y="113177638"/>
            <a:ext cx="10726738" cy="620712"/>
            <a:chOff x="110178150" y="113207775"/>
            <a:chExt cx="10728000" cy="619837"/>
          </a:xfrm>
        </p:grpSpPr>
        <p:sp>
          <p:nvSpPr>
            <p:cNvPr id="1039" name="Rectangle 19"/>
            <p:cNvSpPr>
              <a:spLocks noChangeArrowheads="1"/>
            </p:cNvSpPr>
            <p:nvPr/>
          </p:nvSpPr>
          <p:spPr bwMode="auto">
            <a:xfrm>
              <a:off x="110178150" y="113207775"/>
              <a:ext cx="10728000" cy="32339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 smtClean="0"/>
            </a:p>
          </p:txBody>
        </p:sp>
        <p:sp>
          <p:nvSpPr>
            <p:cNvPr id="1040" name="Rectangle 20"/>
            <p:cNvSpPr>
              <a:spLocks noChangeArrowheads="1"/>
            </p:cNvSpPr>
            <p:nvPr/>
          </p:nvSpPr>
          <p:spPr bwMode="auto">
            <a:xfrm>
              <a:off x="110178150" y="113531168"/>
              <a:ext cx="10728000" cy="29644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42" r:id="rId2"/>
    <p:sldLayoutId id="2147484043" r:id="rId3"/>
    <p:sldLayoutId id="2147484044" r:id="rId4"/>
    <p:sldLayoutId id="2147484045" r:id="rId5"/>
    <p:sldLayoutId id="2147484046" r:id="rId6"/>
    <p:sldLayoutId id="2147484047" r:id="rId7"/>
    <p:sldLayoutId id="2147484048" r:id="rId8"/>
    <p:sldLayoutId id="2147484049" r:id="rId9"/>
    <p:sldLayoutId id="2147484050" r:id="rId10"/>
    <p:sldLayoutId id="2147484051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gendrotkreuz.at/index.php?id=6114&amp;type=0&amp;jumpurl=https%3A%2F%2Fspreadsheets.google.com%2Fviewform%3Fformkey%3DdFJSMUJPcDY0UWVBcTJ6RklGT0lYOUE6MQ&amp;juHash=001c94dd72a06fe6698ea7d5ed80b365dbfe061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gendrotkreuz.at/niederoesterreich/referat-fuer-schwimmen-u-rettungsschwimmen/formular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gendrotkreuz.at/index.php?id=6114&amp;type=0&amp;jumpurl=fileadmin%2FNOE%2FSchwimmen%2FHonorarnote_2015_Retter_Helfer-1.doc&amp;juHash=87b23a0fcd40b217e735de01ab6dfc8c00b80aaf" TargetMode="External"/><Relationship Id="rId2" Type="http://schemas.openxmlformats.org/officeDocument/2006/relationships/hyperlink" Target="http://www.jugendrotkreuz.at/index.php?id=6114&amp;type=0&amp;jumpurl=https%3A%2F%2Fdocs.google.com%2Fforms%2Fd%2F1QFrUvs7_Rp2ShmRzq8zVJCyULbj25Li2DtXLyQ16M9I%2Fviewform&amp;juHash=3b2bba8c829f77400e24360fbeed5826f199405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b.koeck@tele2.a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269875" y="3213100"/>
            <a:ext cx="8604250" cy="3384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de-DE" sz="6000" dirty="0"/>
              <a:t>Ich möchte einen </a:t>
            </a:r>
            <a:r>
              <a:rPr lang="de-DE" sz="6000" dirty="0" smtClean="0"/>
              <a:t>ÖRSA-Kurs anbieten</a:t>
            </a:r>
            <a:endParaRPr lang="de-AT" altLang="de-DE" dirty="0" smtClean="0"/>
          </a:p>
        </p:txBody>
      </p:sp>
      <p:sp>
        <p:nvSpPr>
          <p:cNvPr id="13315" name="Rectangle 7"/>
          <p:cNvSpPr>
            <a:spLocks noChangeArrowheads="1"/>
          </p:cNvSpPr>
          <p:nvPr/>
        </p:nvSpPr>
        <p:spPr bwMode="auto">
          <a:xfrm>
            <a:off x="0" y="6308725"/>
            <a:ext cx="9144000" cy="287338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3316" name="Rectangle 8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pic>
        <p:nvPicPr>
          <p:cNvPr id="13317" name="Picture 10" descr="LOGO_tiefner"/>
          <p:cNvPicPr>
            <a:picLocks noChangeAspect="1" noChangeArrowheads="1"/>
          </p:cNvPicPr>
          <p:nvPr/>
        </p:nvPicPr>
        <p:blipFill>
          <a:blip r:embed="rId3" cstate="print">
            <a:lum bright="-26000" contras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620713"/>
            <a:ext cx="3455987" cy="152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6308725"/>
            <a:ext cx="9144000" cy="287338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755650" y="333374"/>
            <a:ext cx="5400526" cy="1293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  <a:contourClr>
                <a:srgbClr val="DCEBF5"/>
              </a:contourClr>
            </a:sp3d>
          </a:bodyPr>
          <a:lstStyle/>
          <a:p>
            <a:pPr algn="ctr"/>
            <a:r>
              <a:rPr lang="de-AT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Worauf muss ich achten</a:t>
            </a:r>
            <a:endParaRPr lang="de-AT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-216532" y="3140968"/>
            <a:ext cx="957706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r>
              <a:rPr lang="de-AT" altLang="de-DE" sz="2000" b="1" dirty="0" smtClean="0">
                <a:latin typeface="Verdana" panose="020B0604030504040204" pitchFamily="34" charset="0"/>
              </a:rPr>
              <a:t>Wie viele Teilnehmer und erfüllen Sie alle Kriterien</a:t>
            </a: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endParaRPr lang="de-AT" altLang="de-DE" sz="2000" b="1" dirty="0" smtClean="0">
              <a:latin typeface="Verdana" panose="020B0604030504040204" pitchFamily="34" charset="0"/>
            </a:endParaRP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r>
              <a:rPr lang="de-DE" altLang="de-DE" sz="2000" b="1" dirty="0" smtClean="0">
                <a:latin typeface="Verdana" panose="020B0604030504040204" pitchFamily="34" charset="0"/>
              </a:rPr>
              <a:t>Findet der Kurs im Rahmen das Unterrichts statt</a:t>
            </a:r>
          </a:p>
          <a:p>
            <a:pPr algn="ctr" eaLnBrk="1" hangingPunct="1"/>
            <a:r>
              <a:rPr lang="de-DE" altLang="de-DE" sz="2000" dirty="0" smtClean="0">
                <a:latin typeface="Verdana" panose="020B0604030504040204" pitchFamily="34" charset="0"/>
              </a:rPr>
              <a:t>Falls ja, kann es bereits losgehen, falls nein:</a:t>
            </a:r>
          </a:p>
          <a:p>
            <a:pPr algn="ctr" eaLnBrk="1" hangingPunct="1"/>
            <a:endParaRPr lang="de-DE" altLang="de-DE" sz="2000" dirty="0" smtClean="0">
              <a:latin typeface="Verdana" panose="020B0604030504040204" pitchFamily="34" charset="0"/>
            </a:endParaRP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r>
              <a:rPr lang="de-DE" altLang="de-DE" sz="2000" b="1" dirty="0" smtClean="0">
                <a:latin typeface="Verdana" panose="020B0604030504040204" pitchFamily="34" charset="0"/>
              </a:rPr>
              <a:t>Meldung des Kurses - </a:t>
            </a:r>
            <a:r>
              <a:rPr lang="de-DE" altLang="de-DE" sz="2000" b="1" dirty="0" smtClean="0">
                <a:latin typeface="Verdana" panose="020B0604030504040204" pitchFamily="34" charset="0"/>
                <a:hlinkClick r:id="rId2"/>
              </a:rPr>
              <a:t>online</a:t>
            </a:r>
            <a:endParaRPr lang="de-DE" altLang="de-DE" sz="2000" b="1" dirty="0" smtClean="0">
              <a:latin typeface="Verdana" panose="020B060403050404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3491880" y="2204864"/>
            <a:ext cx="29803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Vor dem Kurs:</a:t>
            </a:r>
            <a:endParaRPr lang="de-AT" sz="3200" b="1" dirty="0"/>
          </a:p>
        </p:txBody>
      </p:sp>
    </p:spTree>
    <p:extLst>
      <p:ext uri="{BB962C8B-B14F-4D97-AF65-F5344CB8AC3E}">
        <p14:creationId xmlns:p14="http://schemas.microsoft.com/office/powerpoint/2010/main" val="17646718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6308725"/>
            <a:ext cx="9144000" cy="287338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755650" y="333374"/>
            <a:ext cx="5400526" cy="1293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  <a:contourClr>
                <a:srgbClr val="DCEBF5"/>
              </a:contourClr>
            </a:sp3d>
          </a:bodyPr>
          <a:lstStyle/>
          <a:p>
            <a:pPr algn="ctr"/>
            <a:r>
              <a:rPr lang="de-AT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Worauf muss ich achten</a:t>
            </a:r>
            <a:endParaRPr lang="de-AT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-216532" y="3226703"/>
            <a:ext cx="9577064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r>
              <a:rPr lang="de-DE" altLang="de-DE" sz="2000" b="1" dirty="0" smtClean="0">
                <a:latin typeface="Verdana" panose="020B0604030504040204" pitchFamily="34" charset="0"/>
              </a:rPr>
              <a:t>Meldeliste und Leistungsblatt </a:t>
            </a:r>
            <a:r>
              <a:rPr lang="de-DE" altLang="de-DE" sz="1600" dirty="0" smtClean="0">
                <a:latin typeface="Verdana" panose="020B0604030504040204" pitchFamily="34" charset="0"/>
                <a:hlinkClick r:id="rId2"/>
              </a:rPr>
              <a:t>(</a:t>
            </a:r>
            <a:r>
              <a:rPr lang="de-DE" altLang="de-DE" sz="1600" dirty="0" err="1" smtClean="0">
                <a:latin typeface="Verdana" panose="020B0604030504040204" pitchFamily="34" charset="0"/>
                <a:hlinkClick r:id="rId2"/>
              </a:rPr>
              <a:t>download</a:t>
            </a:r>
            <a:r>
              <a:rPr lang="de-DE" altLang="de-DE" sz="1600" dirty="0" smtClean="0">
                <a:latin typeface="Verdana" panose="020B0604030504040204" pitchFamily="34" charset="0"/>
                <a:hlinkClick r:id="rId2"/>
              </a:rPr>
              <a:t>) </a:t>
            </a:r>
            <a:r>
              <a:rPr lang="de-DE" altLang="de-DE" sz="2000" b="1" dirty="0" smtClean="0">
                <a:latin typeface="Verdana" panose="020B0604030504040204" pitchFamily="34" charset="0"/>
              </a:rPr>
              <a:t>ausfüllen</a:t>
            </a:r>
          </a:p>
          <a:p>
            <a:pPr algn="ctr" eaLnBrk="1" hangingPunct="1"/>
            <a:endParaRPr lang="de-DE" altLang="de-DE" sz="2000" b="1" dirty="0" smtClean="0">
              <a:latin typeface="Verdana" panose="020B0604030504040204" pitchFamily="34" charset="0"/>
            </a:endParaRP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r>
              <a:rPr lang="de-DE" altLang="de-DE" sz="2000" b="1" dirty="0" smtClean="0">
                <a:latin typeface="Verdana" panose="020B0604030504040204" pitchFamily="34" charset="0"/>
              </a:rPr>
              <a:t>Die Mindeststundenanzahl muss eingehalten werden (16h)</a:t>
            </a:r>
          </a:p>
          <a:p>
            <a:pPr algn="ctr" eaLnBrk="1" hangingPunct="1"/>
            <a:endParaRPr lang="de-DE" altLang="de-DE" sz="2000" b="1" dirty="0" smtClean="0">
              <a:latin typeface="Verdana" panose="020B0604030504040204" pitchFamily="34" charset="0"/>
            </a:endParaRP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r>
              <a:rPr lang="de-DE" altLang="de-DE" sz="2000" b="1" dirty="0" smtClean="0">
                <a:latin typeface="Verdana" panose="020B0604030504040204" pitchFamily="34" charset="0"/>
              </a:rPr>
              <a:t>Der Kurs darf nicht an einem Tag stattfinden</a:t>
            </a:r>
          </a:p>
          <a:p>
            <a:pPr algn="ctr" eaLnBrk="1" hangingPunct="1"/>
            <a:endParaRPr lang="de-DE" altLang="de-DE" sz="2000" b="1" dirty="0" smtClean="0">
              <a:latin typeface="Verdana" panose="020B0604030504040204" pitchFamily="34" charset="0"/>
            </a:endParaRP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r>
              <a:rPr lang="de-DE" altLang="de-DE" sz="2000" b="1" dirty="0" smtClean="0">
                <a:latin typeface="Verdana" panose="020B0604030504040204" pitchFamily="34" charset="0"/>
              </a:rPr>
              <a:t>Alle notwendigen Lehrinhalte enthalten?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491880" y="2204864"/>
            <a:ext cx="23727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Beim Kurs:</a:t>
            </a:r>
            <a:endParaRPr lang="de-AT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6308725"/>
            <a:ext cx="9144000" cy="287338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755650" y="333374"/>
            <a:ext cx="5400526" cy="1293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  <a:contourClr>
                <a:srgbClr val="DCEBF5"/>
              </a:contourClr>
            </a:sp3d>
          </a:bodyPr>
          <a:lstStyle/>
          <a:p>
            <a:pPr algn="ctr"/>
            <a:r>
              <a:rPr lang="de-AT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Worauf muss ich achten</a:t>
            </a:r>
            <a:endParaRPr lang="de-AT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-216532" y="2987080"/>
            <a:ext cx="9577064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000" b="1" dirty="0" smtClean="0">
                <a:latin typeface="Verdana" panose="020B0604030504040204" pitchFamily="34" charset="0"/>
              </a:rPr>
              <a:t>Nach Beendigung des Kurses sind mehrere Dinge zu beachten:</a:t>
            </a:r>
          </a:p>
          <a:p>
            <a:pPr algn="ctr" eaLnBrk="1" hangingPunct="1"/>
            <a:endParaRPr lang="de-DE" altLang="de-DE" sz="2000" b="1" dirty="0" smtClean="0">
              <a:latin typeface="Verdana" panose="020B0604030504040204" pitchFamily="34" charset="0"/>
            </a:endParaRPr>
          </a:p>
          <a:p>
            <a:pPr marL="457200" indent="-457200" algn="ctr" eaLnBrk="1" hangingPunct="1">
              <a:buFont typeface="Arial" panose="020B0604020202020204" pitchFamily="34" charset="0"/>
              <a:buChar char="•"/>
            </a:pPr>
            <a:r>
              <a:rPr lang="de-DE" altLang="de-DE" sz="2000" b="1" dirty="0" smtClean="0">
                <a:latin typeface="Verdana" panose="020B0604030504040204" pitchFamily="34" charset="0"/>
              </a:rPr>
              <a:t>Onlinedokumentation der Kursinhalte – </a:t>
            </a:r>
            <a:r>
              <a:rPr lang="de-DE" altLang="de-DE" sz="2000" b="1" dirty="0" smtClean="0">
                <a:latin typeface="Verdana" panose="020B0604030504040204" pitchFamily="34" charset="0"/>
                <a:hlinkClick r:id="rId2"/>
              </a:rPr>
              <a:t>online</a:t>
            </a:r>
            <a:endParaRPr lang="de-DE" altLang="de-DE" sz="2000" b="1" dirty="0" smtClean="0">
              <a:latin typeface="Verdana" panose="020B0604030504040204" pitchFamily="34" charset="0"/>
            </a:endParaRP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endParaRPr lang="de-DE" altLang="de-DE" sz="2000" b="1" dirty="0" smtClean="0">
              <a:latin typeface="Verdana" panose="020B0604030504040204" pitchFamily="34" charset="0"/>
            </a:endParaRPr>
          </a:p>
          <a:p>
            <a:pPr marL="457200" indent="-457200" algn="ctr" eaLnBrk="1" hangingPunct="1">
              <a:buFont typeface="Arial" panose="020B0604020202020204" pitchFamily="34" charset="0"/>
              <a:buChar char="•"/>
            </a:pPr>
            <a:r>
              <a:rPr lang="de-DE" altLang="de-DE" sz="2000" b="1" dirty="0" smtClean="0">
                <a:latin typeface="Verdana" panose="020B0604030504040204" pitchFamily="34" charset="0"/>
              </a:rPr>
              <a:t>Digitale Meldung zur Erfassung beim ÖJRK</a:t>
            </a: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endParaRPr lang="de-DE" altLang="de-DE" sz="2000" b="1" dirty="0" smtClean="0">
              <a:latin typeface="Verdana" panose="020B0604030504040204" pitchFamily="34" charset="0"/>
            </a:endParaRPr>
          </a:p>
          <a:p>
            <a:pPr marL="457200" indent="-457200" algn="ctr" eaLnBrk="1" hangingPunct="1">
              <a:buFont typeface="Arial" panose="020B0604020202020204" pitchFamily="34" charset="0"/>
              <a:buChar char="•"/>
            </a:pPr>
            <a:r>
              <a:rPr lang="de-DE" altLang="de-DE" sz="2000" b="1" dirty="0" smtClean="0">
                <a:latin typeface="Verdana" panose="020B0604030504040204" pitchFamily="34" charset="0"/>
              </a:rPr>
              <a:t>Allfällige Honorarnote </a:t>
            </a:r>
            <a:r>
              <a:rPr lang="de-DE" altLang="de-DE" sz="1600" dirty="0" smtClean="0">
                <a:latin typeface="Verdana" panose="020B0604030504040204" pitchFamily="34" charset="0"/>
                <a:hlinkClick r:id="rId3"/>
              </a:rPr>
              <a:t>(</a:t>
            </a:r>
            <a:r>
              <a:rPr lang="de-DE" altLang="de-DE" sz="1600" dirty="0" err="1" smtClean="0">
                <a:latin typeface="Verdana" panose="020B0604030504040204" pitchFamily="34" charset="0"/>
                <a:hlinkClick r:id="rId3"/>
              </a:rPr>
              <a:t>download</a:t>
            </a:r>
            <a:r>
              <a:rPr lang="de-DE" altLang="de-DE" sz="1600" dirty="0" smtClean="0">
                <a:latin typeface="Verdana" panose="020B0604030504040204" pitchFamily="34" charset="0"/>
                <a:hlinkClick r:id="rId3"/>
              </a:rPr>
              <a:t>)</a:t>
            </a:r>
            <a:r>
              <a:rPr lang="de-DE" altLang="de-DE" sz="1600" dirty="0" smtClean="0">
                <a:latin typeface="Verdana" panose="020B0604030504040204" pitchFamily="34" charset="0"/>
              </a:rPr>
              <a:t> </a:t>
            </a:r>
            <a:r>
              <a:rPr lang="de-DE" altLang="de-DE" sz="2000" b="1" dirty="0" smtClean="0">
                <a:latin typeface="Verdana" panose="020B0604030504040204" pitchFamily="34" charset="0"/>
              </a:rPr>
              <a:t>ans ÖJRK senden</a:t>
            </a:r>
          </a:p>
          <a:p>
            <a:pPr algn="ctr" eaLnBrk="1" hangingPunct="1"/>
            <a:r>
              <a:rPr lang="de-DE" altLang="de-DE" sz="1600" dirty="0" smtClean="0">
                <a:latin typeface="Verdana" panose="020B0604030504040204" pitchFamily="34" charset="0"/>
              </a:rPr>
              <a:t>(Sie bekommen dann einen Erlagschein zur Überweisung der Kursgebühren zugeschickt)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3491880" y="2204864"/>
            <a:ext cx="33281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Nach dem Kurs:</a:t>
            </a:r>
            <a:endParaRPr lang="de-AT" sz="3200" b="1" dirty="0"/>
          </a:p>
        </p:txBody>
      </p:sp>
    </p:spTree>
    <p:extLst>
      <p:ext uri="{BB962C8B-B14F-4D97-AF65-F5344CB8AC3E}">
        <p14:creationId xmlns:p14="http://schemas.microsoft.com/office/powerpoint/2010/main" val="28701203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6308725"/>
            <a:ext cx="9144000" cy="287338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755650" y="333374"/>
            <a:ext cx="5400526" cy="1293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  <a:contourClr>
                <a:srgbClr val="DCEBF5"/>
              </a:contourClr>
            </a:sp3d>
          </a:bodyPr>
          <a:lstStyle/>
          <a:p>
            <a:pPr algn="ctr"/>
            <a:r>
              <a:rPr lang="de-AT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Worauf muss ich achten</a:t>
            </a:r>
            <a:endParaRPr lang="de-AT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2936049"/>
            <a:ext cx="9577064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000" b="1" dirty="0" smtClean="0">
                <a:latin typeface="Verdana" panose="020B0604030504040204" pitchFamily="34" charset="0"/>
              </a:rPr>
              <a:t>Wie kommt man zu einem Stempel?</a:t>
            </a:r>
          </a:p>
          <a:p>
            <a:pPr algn="ctr" eaLnBrk="1" hangingPunct="1"/>
            <a:endParaRPr lang="de-DE" altLang="de-DE" sz="2000" b="1" dirty="0" smtClean="0">
              <a:latin typeface="Verdana" panose="020B0604030504040204" pitchFamily="34" charset="0"/>
            </a:endParaRPr>
          </a:p>
          <a:p>
            <a:pPr marL="457200" indent="-457200" algn="ctr" eaLnBrk="1" hangingPunct="1">
              <a:buFont typeface="Arial" panose="020B0604020202020204" pitchFamily="34" charset="0"/>
              <a:buChar char="•"/>
            </a:pPr>
            <a:r>
              <a:rPr lang="de-DE" altLang="de-DE" sz="2000" b="1" dirty="0" smtClean="0">
                <a:latin typeface="Verdana" panose="020B0604030504040204" pitchFamily="34" charset="0"/>
              </a:rPr>
              <a:t>Verwendung eines Schulstempels nach Absprache</a:t>
            </a: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endParaRPr lang="de-DE" altLang="de-DE" sz="2000" b="1" dirty="0" smtClean="0">
              <a:latin typeface="Verdana" panose="020B0604030504040204" pitchFamily="34" charset="0"/>
            </a:endParaRPr>
          </a:p>
          <a:p>
            <a:pPr marL="457200" indent="-457200" algn="ctr" eaLnBrk="1" hangingPunct="1">
              <a:buFont typeface="Arial" panose="020B0604020202020204" pitchFamily="34" charset="0"/>
              <a:buChar char="•"/>
            </a:pPr>
            <a:r>
              <a:rPr lang="de-DE" altLang="de-DE" sz="2000" b="1" dirty="0" smtClean="0">
                <a:latin typeface="Verdana" panose="020B0604030504040204" pitchFamily="34" charset="0"/>
              </a:rPr>
              <a:t>Kontakt zu dem Bezirksschwimmreferenten</a:t>
            </a: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endParaRPr lang="de-DE" altLang="de-DE" sz="2000" b="1" dirty="0" smtClean="0">
              <a:latin typeface="Verdana" panose="020B0604030504040204" pitchFamily="34" charset="0"/>
            </a:endParaRPr>
          </a:p>
          <a:p>
            <a:pPr marL="457200" indent="-457200" algn="ctr" eaLnBrk="1" hangingPunct="1">
              <a:buFont typeface="Arial" panose="020B0604020202020204" pitchFamily="34" charset="0"/>
              <a:buChar char="•"/>
            </a:pPr>
            <a:r>
              <a:rPr lang="de-DE" altLang="de-DE" sz="2000" b="1" dirty="0" smtClean="0">
                <a:latin typeface="Verdana" panose="020B0604030504040204" pitchFamily="34" charset="0"/>
              </a:rPr>
              <a:t>Kontakt zu mir </a:t>
            </a:r>
            <a:r>
              <a:rPr lang="de-DE" altLang="de-DE" sz="1600" dirty="0" smtClean="0">
                <a:latin typeface="Verdana" panose="020B0604030504040204" pitchFamily="34" charset="0"/>
              </a:rPr>
              <a:t>(</a:t>
            </a:r>
            <a:r>
              <a:rPr lang="de-DE" altLang="de-DE" sz="1600" dirty="0" smtClean="0">
                <a:latin typeface="Verdana" panose="020B0604030504040204" pitchFamily="34" charset="0"/>
                <a:hlinkClick r:id="rId2"/>
              </a:rPr>
              <a:t>b.koeck@drei.at</a:t>
            </a:r>
            <a:r>
              <a:rPr lang="de-DE" altLang="de-DE" sz="1600" dirty="0" smtClean="0">
                <a:latin typeface="Verdana" panose="020B0604030504040204" pitchFamily="34" charset="0"/>
              </a:rPr>
              <a:t>)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3347864" y="2003670"/>
            <a:ext cx="33281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Nach dem Kurs:</a:t>
            </a:r>
            <a:endParaRPr lang="de-AT" sz="3200" b="1" dirty="0"/>
          </a:p>
        </p:txBody>
      </p:sp>
    </p:spTree>
    <p:extLst>
      <p:ext uri="{BB962C8B-B14F-4D97-AF65-F5344CB8AC3E}">
        <p14:creationId xmlns:p14="http://schemas.microsoft.com/office/powerpoint/2010/main" val="13330405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6308725"/>
            <a:ext cx="9144000" cy="287338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755650" y="333374"/>
            <a:ext cx="5400526" cy="1293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  <a:contourClr>
                <a:srgbClr val="DCEBF5"/>
              </a:contourClr>
            </a:sp3d>
          </a:bodyPr>
          <a:lstStyle/>
          <a:p>
            <a:pPr algn="ctr"/>
            <a:r>
              <a:rPr lang="de-AT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Worauf muss ich achten</a:t>
            </a:r>
            <a:endParaRPr lang="de-AT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-216532" y="2457343"/>
            <a:ext cx="9577064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000" b="1" dirty="0" smtClean="0">
                <a:latin typeface="Verdana" panose="020B0604030504040204" pitchFamily="34" charset="0"/>
              </a:rPr>
              <a:t>Wie </a:t>
            </a:r>
            <a:r>
              <a:rPr lang="de-DE" altLang="de-DE" sz="2000" b="1" dirty="0">
                <a:latin typeface="Verdana" panose="020B0604030504040204" pitchFamily="34" charset="0"/>
              </a:rPr>
              <a:t>ist ein Schein auszustellen</a:t>
            </a:r>
            <a:r>
              <a:rPr lang="de-DE" altLang="de-DE" sz="2000" b="1" dirty="0" smtClean="0">
                <a:latin typeface="Verdana" panose="020B0604030504040204" pitchFamily="34" charset="0"/>
              </a:rPr>
              <a:t>:</a:t>
            </a:r>
          </a:p>
          <a:p>
            <a:pPr algn="ctr" eaLnBrk="1" hangingPunct="1"/>
            <a:endParaRPr lang="de-DE" altLang="de-DE" sz="2000" b="1" dirty="0" smtClean="0">
              <a:latin typeface="Verdana" panose="020B0604030504040204" pitchFamily="34" charset="0"/>
            </a:endParaRP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r>
              <a:rPr lang="de-DE" altLang="de-DE" sz="2000" b="1" dirty="0" smtClean="0">
                <a:latin typeface="Verdana" panose="020B0604030504040204" pitchFamily="34" charset="0"/>
              </a:rPr>
              <a:t>Passfoto einkleben</a:t>
            </a:r>
          </a:p>
          <a:p>
            <a:pPr algn="ctr" eaLnBrk="1" hangingPunct="1"/>
            <a:endParaRPr lang="de-DE" altLang="de-DE" sz="2000" b="1" dirty="0" smtClean="0">
              <a:latin typeface="Verdana" panose="020B0604030504040204" pitchFamily="34" charset="0"/>
            </a:endParaRP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r>
              <a:rPr lang="de-DE" altLang="de-DE" sz="2000" b="1" dirty="0" smtClean="0">
                <a:latin typeface="Verdana" panose="020B0604030504040204" pitchFamily="34" charset="0"/>
              </a:rPr>
              <a:t>Ausweis korrekt ausfüllen</a:t>
            </a:r>
          </a:p>
          <a:p>
            <a:pPr algn="ctr" eaLnBrk="1" hangingPunct="1"/>
            <a:endParaRPr lang="de-DE" altLang="de-DE" sz="2000" b="1" dirty="0" smtClean="0">
              <a:latin typeface="Verdana" panose="020B0604030504040204" pitchFamily="34" charset="0"/>
            </a:endParaRP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r>
              <a:rPr lang="de-DE" altLang="de-DE" sz="2000" b="1" dirty="0" smtClean="0">
                <a:latin typeface="Verdana" panose="020B0604030504040204" pitchFamily="34" charset="0"/>
              </a:rPr>
              <a:t>Unterschrift des RSL</a:t>
            </a:r>
          </a:p>
          <a:p>
            <a:pPr algn="ctr" eaLnBrk="1" hangingPunct="1"/>
            <a:endParaRPr lang="de-DE" altLang="de-DE" sz="2000" b="1" dirty="0" smtClean="0">
              <a:latin typeface="Verdana" panose="020B0604030504040204" pitchFamily="34" charset="0"/>
            </a:endParaRP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r>
              <a:rPr lang="de-DE" altLang="de-DE" sz="2000" b="1" dirty="0" smtClean="0">
                <a:latin typeface="Verdana" panose="020B0604030504040204" pitchFamily="34" charset="0"/>
              </a:rPr>
              <a:t>Stempel über Passfoto und Unterschrift (2x)</a:t>
            </a: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endParaRPr lang="de-DE" altLang="de-DE" sz="2000" b="1" dirty="0">
              <a:latin typeface="Verdana" panose="020B0604030504040204" pitchFamily="34" charset="0"/>
            </a:endParaRP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r>
              <a:rPr lang="de-DE" altLang="de-DE" sz="2000" b="1" dirty="0" smtClean="0">
                <a:latin typeface="Verdana" panose="020B0604030504040204" pitchFamily="34" charset="0"/>
              </a:rPr>
              <a:t>Duplikate dürfen nur vom ausstellenden RSL </a:t>
            </a:r>
            <a:br>
              <a:rPr lang="de-DE" altLang="de-DE" sz="2000" b="1" dirty="0" smtClean="0">
                <a:latin typeface="Verdana" panose="020B0604030504040204" pitchFamily="34" charset="0"/>
              </a:rPr>
            </a:br>
            <a:r>
              <a:rPr lang="de-DE" altLang="de-DE" sz="2000" b="1" dirty="0" smtClean="0">
                <a:latin typeface="Verdana" panose="020B0604030504040204" pitchFamily="34" charset="0"/>
              </a:rPr>
              <a:t>ausgestellt werden</a:t>
            </a:r>
            <a:endParaRPr lang="de-DE" altLang="de-DE" sz="2000" b="1" dirty="0">
              <a:latin typeface="Verdana" panose="020B060403050404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435198" y="1772816"/>
            <a:ext cx="33281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Nach dem Kurs:</a:t>
            </a:r>
            <a:endParaRPr lang="de-AT" sz="3200" b="1" dirty="0"/>
          </a:p>
        </p:txBody>
      </p:sp>
    </p:spTree>
    <p:extLst>
      <p:ext uri="{BB962C8B-B14F-4D97-AF65-F5344CB8AC3E}">
        <p14:creationId xmlns:p14="http://schemas.microsoft.com/office/powerpoint/2010/main" val="30969151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199</Words>
  <Application>Microsoft Office PowerPoint</Application>
  <PresentationFormat>Bildschirmpräsentation (4:3)</PresentationFormat>
  <Paragraphs>51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Verdana</vt:lpstr>
      <vt:lpstr>Wingdings</vt:lpstr>
      <vt:lpstr>Profil</vt:lpstr>
      <vt:lpstr>Ich möchte einen ÖRSA-Kurs anbieten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Erich</dc:creator>
  <cp:lastModifiedBy>Bernhard Köck</cp:lastModifiedBy>
  <cp:revision>160</cp:revision>
  <cp:lastPrinted>2011-10-12T08:48:28Z</cp:lastPrinted>
  <dcterms:created xsi:type="dcterms:W3CDTF">2007-05-05T16:32:10Z</dcterms:created>
  <dcterms:modified xsi:type="dcterms:W3CDTF">2020-12-06T19:25:35Z</dcterms:modified>
</cp:coreProperties>
</file>